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303" r:id="rId3"/>
    <p:sldId id="307" r:id="rId4"/>
    <p:sldId id="265" r:id="rId5"/>
    <p:sldId id="289" r:id="rId6"/>
    <p:sldId id="298" r:id="rId7"/>
    <p:sldId id="310" r:id="rId8"/>
    <p:sldId id="311" r:id="rId9"/>
    <p:sldId id="312" r:id="rId10"/>
    <p:sldId id="308" r:id="rId11"/>
    <p:sldId id="270" r:id="rId12"/>
    <p:sldId id="304" r:id="rId13"/>
    <p:sldId id="295" r:id="rId14"/>
    <p:sldId id="302" r:id="rId15"/>
    <p:sldId id="313" r:id="rId16"/>
    <p:sldId id="315" r:id="rId17"/>
    <p:sldId id="314" r:id="rId18"/>
    <p:sldId id="31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67" y="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353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827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14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28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01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111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14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5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470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676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268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8/22/2014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851648" cy="23622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MATLAB®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Introduction to the </a:t>
            </a:r>
          </a:p>
          <a:p>
            <a:pPr algn="ctr"/>
            <a:r>
              <a:rPr lang="en-US" sz="4800" dirty="0" smtClean="0"/>
              <a:t>Symbolic Math Toolbox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812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The Solve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2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Examples of Solve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f1 = sym('P*V = n*R*T')</a:t>
            </a:r>
          </a:p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 =</a:t>
            </a:r>
          </a:p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P*V == R*T*n</a:t>
            </a:r>
          </a:p>
          <a:p>
            <a:pPr>
              <a:buNone/>
            </a:pPr>
            <a:endParaRPr lang="es-ES" sz="2000" dirty="0" smtClean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= solve(f1,'T')</a:t>
            </a:r>
          </a:p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(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P*V)/(R*n)</a:t>
            </a:r>
          </a:p>
          <a:p>
            <a:pPr>
              <a:buNone/>
            </a:pPr>
            <a:endParaRPr lang="es-ES" sz="2000" dirty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= solve(f1,'P')</a:t>
            </a:r>
          </a:p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(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R*T*n)/V</a:t>
            </a:r>
          </a:p>
          <a:p>
            <a:pPr>
              <a:buNone/>
            </a:pPr>
            <a:endParaRPr lang="es-ES" sz="2000" dirty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= solve(f1,'n')</a:t>
            </a:r>
          </a:p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(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P*V)/(R*T)</a:t>
            </a:r>
            <a:endParaRPr lang="es-ES" sz="2000" dirty="0" smtClean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endParaRPr lang="es-ES" sz="2000" dirty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endParaRPr lang="es-ES" sz="2000" dirty="0" smtClean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of Solve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= sym('y = -1/2*g*t^2 + V0*sin(Th)*t + y0')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=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== y0 - (g*t^2)/2 + V0*t*sin(Th)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= solve(f,'t')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=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((V0^2*sin(Th)^2 - 2*g*y + 2*g*y0)^(1/2) + V0*sin(Th))/g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-((V0^2*sin(Th)^2 - 2*g*y + 2*g*y0)^(1/2) - V0*sin(Th))/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</a:p>
          <a:p>
            <a:pPr marL="0" indent="0"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pretty(t)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4572000"/>
            <a:ext cx="4648200" cy="215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6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Using Solve for Trig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76400"/>
                <a:ext cx="8915400" cy="4953000"/>
              </a:xfrm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−5∗</m:t>
                          </m:r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+6=0</m:t>
                          </m:r>
                        </m:e>
                      </m:func>
                    </m:oMath>
                  </m:oMathPara>
                </a14:m>
                <a:endParaRPr lang="en-US" sz="2000" dirty="0" smtClean="0"/>
              </a:p>
              <a:p>
                <a:pPr>
                  <a:buNone/>
                </a:pPr>
                <a:endParaRPr lang="en-US" sz="2000" dirty="0"/>
              </a:p>
              <a:p>
                <a:pPr>
                  <a:buNone/>
                </a:pP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 </a:t>
                </a: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f = sym('tan(x)^2 - 5*tan(x) + 6 = 0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');</a:t>
                </a: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buNone/>
                </a:pP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buNone/>
                </a:pP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 </a:t>
                </a: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result = solve(f,'x')</a:t>
                </a:r>
              </a:p>
              <a:p>
                <a:pPr>
                  <a:buNone/>
                </a:pP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result =</a:t>
                </a:r>
              </a:p>
              <a:p>
                <a:pPr>
                  <a:buNone/>
                </a:pP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atan(2)</a:t>
                </a:r>
              </a:p>
              <a:p>
                <a:pPr>
                  <a:buNone/>
                </a:pPr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atan(3</a:t>
                </a:r>
                <a:r>
                  <a:rPr 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>
                  <a:buNone/>
                </a:pP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buNone/>
                </a:pPr>
                <a:r>
                  <a:rPr lang="en-US" sz="18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% Convert to </a:t>
                </a:r>
                <a:r>
                  <a:rPr lang="en-US" sz="1800" dirty="0" smtClean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      </a:t>
                </a:r>
              </a:p>
              <a:p>
                <a:pPr>
                  <a:buNone/>
                </a:pPr>
                <a:r>
                  <a:rPr lang="en-US" sz="18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 double(result)         </a:t>
                </a:r>
              </a:p>
              <a:p>
                <a:pPr>
                  <a:buNone/>
                </a:pPr>
                <a:r>
                  <a:rPr lang="en-US" sz="18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ans =				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buNone/>
                </a:pP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sz="18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1.1071                    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buNone/>
                </a:pP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1.2490  </a:t>
                </a:r>
                <a:r>
                  <a:rPr lang="en-US" sz="1800" dirty="0" smtClean="0">
                    <a:solidFill>
                      <a:schemeClr val="accent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  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buNone/>
                </a:pP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76400"/>
                <a:ext cx="8915400" cy="4953000"/>
              </a:xfrm>
              <a:blipFill rotWithShape="0">
                <a:blip r:embed="rId3"/>
                <a:stretch>
                  <a:fillRect l="-684" b="-2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/>
          <p:cNvSpPr txBox="1">
            <a:spLocks/>
          </p:cNvSpPr>
          <p:nvPr/>
        </p:nvSpPr>
        <p:spPr>
          <a:xfrm>
            <a:off x="3766213" y="5026925"/>
            <a:ext cx="4953000" cy="1828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Convert to Number and Degrees</a:t>
            </a:r>
          </a:p>
          <a:p>
            <a:pPr>
              <a:buFont typeface="Wingdings 2"/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result = double(result)*180/pi </a:t>
            </a:r>
          </a:p>
          <a:p>
            <a:pPr>
              <a:buFont typeface="Wingdings 2"/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	</a:t>
            </a:r>
          </a:p>
          <a:p>
            <a:pPr>
              <a:buFont typeface="Wingdings 2"/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63.4349</a:t>
            </a:r>
          </a:p>
          <a:p>
            <a:pPr>
              <a:buFont typeface="Wingdings 2"/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71.5651</a:t>
            </a:r>
          </a:p>
          <a:p>
            <a:pPr>
              <a:buFont typeface="Wingdings 2"/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32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Using Symbolic Math Toolbox for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Trig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915400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Caution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 When using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symbolic math toolbox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 trig functions, always use the radian functions (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tan …).  You cannot use the degree functions (cosd, sind, tand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None/>
            </a:pP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f = sym('tand(x)^2 - 5*tand(x) + 6 = 0')</a:t>
            </a:r>
          </a:p>
          <a:p>
            <a:pPr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=</a:t>
            </a:r>
          </a:p>
          <a:p>
            <a:pPr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tand(x)^2 - 5*tand(x) + 6 == 0</a:t>
            </a:r>
          </a:p>
          <a:p>
            <a:pPr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 solve(f,'x')</a:t>
            </a:r>
          </a:p>
          <a:p>
            <a:pPr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</a:t>
            </a:r>
          </a:p>
          <a:p>
            <a:pPr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solve([tand(x)^2 - 5.0*tand(x) + 6.0 == 0.0], [x])</a:t>
            </a:r>
          </a:p>
        </p:txBody>
      </p:sp>
    </p:spTree>
    <p:extLst>
      <p:ext uri="{BB962C8B-B14F-4D97-AF65-F5344CB8AC3E}">
        <p14:creationId xmlns:p14="http://schemas.microsoft.com/office/powerpoint/2010/main" val="427286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812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The diff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25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Differentiation Using Symbolic Math Toolbox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my_function = sym('t^3-3*t^2')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my_function =  t^3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- 3*t^2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first_der = diff(my_function)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first_der =   3*t^2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- 6*t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second_der = diff(first_der)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second_der =  6*t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- 6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3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812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int</a:t>
            </a:r>
            <a:r>
              <a:rPr lang="en-US" dirty="0" smtClean="0"/>
              <a:t>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12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Commands in Symbolic Math Toolbox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 = int(sym('x^2-5*x+8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'))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S =   (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x*(2*x^2 - 15*x + 48))/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6</a:t>
            </a:r>
          </a:p>
          <a:p>
            <a:pPr marL="0" indent="0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 = expand(S)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S =  x^3/3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 (5*x^2)/2 +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8*x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def_int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int(sym('x^2-5*x+8'),1.5,4.5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ef_int = 33/4  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% def_int is a Symbolic Constant</a:t>
            </a:r>
            <a:endParaRPr lang="en-US" sz="24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def_int = double(def_int) 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% Convert to number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ef_int =  8.2500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373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    Symbolic Math Toolbox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458200" cy="4191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Nice tool 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 solving and manipulating symbolic 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math expressions 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performing variable-precision arithmetic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sz="9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9600" b="1" i="1" dirty="0" err="1" smtClean="0">
                <a:solidFill>
                  <a:schemeClr val="accent1">
                    <a:lumMod val="75000"/>
                  </a:schemeClr>
                </a:solidFill>
              </a:rPr>
              <a:t>sym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used to enter in symbolic equations</a:t>
            </a:r>
            <a:endParaRPr lang="en-US" sz="9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9600" b="1" i="1" dirty="0" smtClean="0">
                <a:solidFill>
                  <a:schemeClr val="accent1">
                    <a:lumMod val="75000"/>
                  </a:schemeClr>
                </a:solidFill>
              </a:rPr>
              <a:t>solve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– solves many different types of equations</a:t>
            </a:r>
          </a:p>
          <a:p>
            <a:pPr>
              <a:buNone/>
            </a:pPr>
            <a:r>
              <a:rPr lang="en-US" sz="9600" b="1" i="1" dirty="0">
                <a:solidFill>
                  <a:schemeClr val="accent1">
                    <a:lumMod val="75000"/>
                  </a:schemeClr>
                </a:solidFill>
              </a:rPr>
              <a:t>subs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 – substitutes values into a symbolic expression</a:t>
            </a:r>
          </a:p>
          <a:p>
            <a:pPr>
              <a:buNone/>
            </a:pPr>
            <a:r>
              <a:rPr lang="en-US" sz="9600" b="1" i="1" dirty="0" smtClean="0">
                <a:solidFill>
                  <a:schemeClr val="accent1">
                    <a:lumMod val="75000"/>
                  </a:schemeClr>
                </a:solidFill>
              </a:rPr>
              <a:t>diff</a:t>
            </a:r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– takes derivative of a function with respect to  specified variable</a:t>
            </a:r>
          </a:p>
          <a:p>
            <a:pPr>
              <a:buNone/>
            </a:pPr>
            <a:r>
              <a:rPr lang="en-US" sz="9600" b="1" i="1" dirty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 – integrates function with respect to specified variable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7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Creating Symbolic Expressions and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76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Creating Symbolic Equations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8143" y="2027830"/>
            <a:ext cx="83820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Create a symbolic equation using the 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sym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command</a:t>
            </a:r>
          </a:p>
          <a:p>
            <a:pPr>
              <a:buFont typeface="Wingdings 2"/>
              <a:buNone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 2"/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8143" y="2880246"/>
            <a:ext cx="7883857" cy="92975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fontScale="25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pt-BR" sz="8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f1 = sym('P*V = n*R*T')</a:t>
            </a:r>
          </a:p>
          <a:p>
            <a:pPr>
              <a:buNone/>
            </a:pPr>
            <a:r>
              <a:rPr lang="pt-BR" sz="8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 </a:t>
            </a:r>
            <a:r>
              <a:rPr lang="pt-BR" sz="8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</a:p>
          <a:p>
            <a:pPr>
              <a:buNone/>
            </a:pPr>
            <a:r>
              <a:rPr lang="pt-BR" sz="8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P*V </a:t>
            </a:r>
            <a:r>
              <a:rPr lang="pt-BR" sz="8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R*T*n</a:t>
            </a:r>
            <a:endParaRPr lang="en-US" sz="8000" dirty="0" smtClean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 2"/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8143" y="4038600"/>
            <a:ext cx="8188657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f2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sym('y = -1/2*g*t^2 + </a:t>
            </a:r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V0*sin(Th)*t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y0</a:t>
            </a:r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pPr>
              <a:buNone/>
            </a:pP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 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</a:p>
          <a:p>
            <a:pPr>
              <a:buNone/>
            </a:pPr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== y0 - (g*t^2)/2 + V0*t*sin(Th)</a:t>
            </a:r>
            <a:endParaRPr lang="pt-BR" sz="2000" dirty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5161" y="5562600"/>
            <a:ext cx="7883857" cy="76541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f3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sym('x = </a:t>
            </a:r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V0*cos(Th)*t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x0')</a:t>
            </a:r>
          </a:p>
          <a:p>
            <a:pPr>
              <a:buNone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f3 =</a:t>
            </a:r>
          </a:p>
          <a:p>
            <a:pPr>
              <a:buNone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== x0 + </a:t>
            </a:r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V0*cos(Th)*t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    Symbolic 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4582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The following variables can create difficulty in some of the symbolic toolbox functions.  Don’t use them!</a:t>
            </a:r>
          </a:p>
          <a:p>
            <a:pPr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I and i       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E and e    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D              </a:t>
            </a:r>
          </a:p>
          <a:p>
            <a:pPr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ny variable name starting with: th (ex. theta, th1, that, this, ….).  </a:t>
            </a:r>
          </a:p>
          <a:p>
            <a:pPr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Starting with Th is OK (ex. Theta)</a:t>
            </a:r>
          </a:p>
          <a:p>
            <a:pPr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4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   Symbolic Expressions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" y="1872020"/>
            <a:ext cx="88392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When entering a Symbolic Expression, you must insert the arithmetic operators:  a*x^2 + b*x + c not ax^2+bx+c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When entering a Symbolic Expression, don’t ever use the entry by entry operators (.*, ./, .^).  They don’t make sense in the context of a symbolic equation and will produce an error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 = sym('a*x.^2 + b*x +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 = 0')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Error using sym&gt;convertExpression (line 2256)</a:t>
            </a:r>
          </a:p>
          <a:p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Conversion to 'sym' returned the MuPAD error: Error: 'expression' expected.</a:t>
            </a:r>
          </a:p>
          <a:p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[line 1, col 5]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Error 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 sym&gt;convertChar (line 2167)</a:t>
            </a:r>
          </a:p>
          <a:p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s = convertExpression(x);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Error 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 sym&gt;convertCharWithOption (line 2150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04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The Subs Function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176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of Subs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769824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f = sym('2*x^2+4*x+5')</a:t>
            </a:r>
          </a:p>
          <a:p>
            <a:pPr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2*x^2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+ 4*x + 5</a:t>
            </a:r>
          </a:p>
          <a:p>
            <a:pPr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3;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 subs(f)	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 35	</a:t>
            </a: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Plugs in 3 for x, result is a symbolic constant</a:t>
            </a:r>
            <a:endParaRPr lang="en-US" sz="18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1:10;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 subs(f) 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=  [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11, 21, 35, 53, 75, 101, 131, 165, 203, 245]</a:t>
            </a:r>
          </a:p>
          <a:p>
            <a:pPr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1:10;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double(subs(f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   </a:t>
            </a:r>
          </a:p>
          <a:p>
            <a:pPr>
              <a:buNone/>
            </a:pP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Convert to doubles (numbers rather than symbolic constants)</a:t>
            </a:r>
            <a:endParaRPr lang="en-US" sz="18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  <a:p>
            <a:pPr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11    21    35    53    75   101   131   165   203   245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>
              <a:buNone/>
            </a:pPr>
            <a:endParaRPr lang="en-US" sz="2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68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Common Misconception about Subs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very common misconception is to think that if numerical values</a:t>
            </a:r>
          </a:p>
          <a:p>
            <a:pPr>
              <a:buNone/>
            </a:pP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are assigned to variables in a symbolic expression, these numerical </a:t>
            </a:r>
          </a:p>
          <a:p>
            <a:pPr>
              <a:buNone/>
            </a:pP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values will automatically be plugged into the symbolic equation. </a:t>
            </a:r>
          </a:p>
          <a:p>
            <a:pPr>
              <a:buNone/>
            </a:pPr>
            <a:endParaRPr lang="en-US" sz="2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 = 5; y = 1;</a:t>
            </a:r>
          </a:p>
          <a:p>
            <a:pPr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f= sym('2*x + 3*t +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4*y')</a:t>
            </a:r>
            <a:endParaRPr lang="en-US" sz="2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 f =  3*t + 2*x +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4*y</a:t>
            </a:r>
            <a:endParaRPr lang="en-US" sz="22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values for t and y are not plugged into the equation, f</a:t>
            </a:r>
          </a:p>
          <a:p>
            <a:pPr>
              <a:buNone/>
            </a:pPr>
            <a:endParaRPr lang="en-US" sz="2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plug in all previously defined values, do this:</a:t>
            </a:r>
          </a:p>
          <a:p>
            <a:pPr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f_with_values = subs(f)</a:t>
            </a:r>
          </a:p>
          <a:p>
            <a:pPr>
              <a:buNone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	 f_with_values =  2*x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19         </a:t>
            </a:r>
          </a:p>
          <a:p>
            <a:pPr>
              <a:buNone/>
            </a:pPr>
            <a:endParaRPr lang="en-US" sz="2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601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1961</TotalTime>
  <Words>711</Words>
  <Application>Microsoft Office PowerPoint</Application>
  <PresentationFormat>On-screen Show (4:3)</PresentationFormat>
  <Paragraphs>168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 Math</vt:lpstr>
      <vt:lpstr>Constantia</vt:lpstr>
      <vt:lpstr>Courier New</vt:lpstr>
      <vt:lpstr>Wingdings</vt:lpstr>
      <vt:lpstr>Wingdings 2</vt:lpstr>
      <vt:lpstr>Flow</vt:lpstr>
      <vt:lpstr>MATLAB® </vt:lpstr>
      <vt:lpstr>        Symbolic Math Toolbox</vt:lpstr>
      <vt:lpstr>Creating Symbolic Expressions and Equations</vt:lpstr>
      <vt:lpstr>Creating Symbolic Equations</vt:lpstr>
      <vt:lpstr>        Symbolic Variables</vt:lpstr>
      <vt:lpstr>       Symbolic Expressions</vt:lpstr>
      <vt:lpstr>The Subs Function </vt:lpstr>
      <vt:lpstr>Example of Subs</vt:lpstr>
      <vt:lpstr>Common Misconception about Subs</vt:lpstr>
      <vt:lpstr>The Solve Function</vt:lpstr>
      <vt:lpstr>Examples of Solve</vt:lpstr>
      <vt:lpstr>Example of Solve</vt:lpstr>
      <vt:lpstr>Using Solve for Trig Functions</vt:lpstr>
      <vt:lpstr>Using Symbolic Math Toolbox for  Trig Functions</vt:lpstr>
      <vt:lpstr>The diff Function</vt:lpstr>
      <vt:lpstr>Differentiation Using Symbolic Math Toolbox </vt:lpstr>
      <vt:lpstr>The int Function</vt:lpstr>
      <vt:lpstr>Commands in Symbolic Math Toolbox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254</cp:revision>
  <dcterms:created xsi:type="dcterms:W3CDTF">2009-01-04T18:54:06Z</dcterms:created>
  <dcterms:modified xsi:type="dcterms:W3CDTF">2014-08-22T14:43:01Z</dcterms:modified>
</cp:coreProperties>
</file>